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88" r:id="rId4"/>
    <p:sldId id="322" r:id="rId5"/>
    <p:sldId id="324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40" r:id="rId16"/>
    <p:sldId id="333" r:id="rId17"/>
    <p:sldId id="334" r:id="rId18"/>
    <p:sldId id="339" r:id="rId19"/>
    <p:sldId id="335" r:id="rId20"/>
    <p:sldId id="336" r:id="rId21"/>
    <p:sldId id="337" r:id="rId22"/>
    <p:sldId id="338" r:id="rId23"/>
    <p:sldId id="270" r:id="rId24"/>
    <p:sldId id="285" r:id="rId25"/>
    <p:sldId id="284" r:id="rId26"/>
  </p:sldIdLst>
  <p:sldSz cx="24384000" cy="13716000"/>
  <p:notesSz cx="6858000" cy="9144000"/>
  <p:embeddedFontLst>
    <p:embeddedFont>
      <p:font typeface="Avenir Book" panose="02000503020000020003" pitchFamily="2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OCRB" panose="020B0609020202020204" pitchFamily="49" charset="77"/>
      <p:regular r:id="rId35"/>
    </p:embeddedFont>
    <p:embeddedFont>
      <p:font typeface="Open Sans ExtraBold" panose="020B0606030504020204" pitchFamily="34" charset="0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Open Sans Semibold" panose="020B0606030504020204" pitchFamily="34" charset="0"/>
      <p:regular r:id="rId41"/>
      <p:bold r:id="rId42"/>
      <p:italic r:id="rId43"/>
      <p:boldItalic r:id="rId44"/>
    </p:embeddedFont>
    <p:embeddedFont>
      <p:font typeface="Tahoma" panose="020B0604030504040204" pitchFamily="34" charset="0"/>
      <p:regular r:id="rId45"/>
      <p:bold r:id="rId4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 autoAdjust="0"/>
    <p:restoredTop sz="87886"/>
  </p:normalViewPr>
  <p:slideViewPr>
    <p:cSldViewPr snapToGrid="0" snapToObjects="1">
      <p:cViewPr varScale="1">
        <p:scale>
          <a:sx n="48" d="100"/>
          <a:sy n="48" d="100"/>
        </p:scale>
        <p:origin x="1136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The top-down </a:t>
            </a:r>
            <a:r>
              <a:rPr lang="en-ID" sz="1800" dirty="0" err="1">
                <a:solidFill>
                  <a:srgbClr val="211E1E"/>
                </a:solidFill>
                <a:effectLst/>
                <a:latin typeface="RQRPVA_Times"/>
              </a:rPr>
              <a:t>memoized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 running time may be a little harder to see. Because a recursive call to solve a previously solved subpro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blem returns immedi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ately, M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EMOIZED-C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UT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-ROD solves each subproblem just once. It solves subprob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lems for sizes 0, 1, …, n. To solve a subproblem of size n, the </a:t>
            </a:r>
            <a:r>
              <a:rPr lang="en-ID" sz="1800" b="1" dirty="0">
                <a:solidFill>
                  <a:srgbClr val="211E1E"/>
                </a:solidFill>
                <a:effectLst/>
                <a:latin typeface="VJTKFW_Times"/>
              </a:rPr>
              <a:t>for 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loop of lines 6-7 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iterates n times. Thus, the total number of iterations of this </a:t>
            </a:r>
            <a:r>
              <a:rPr lang="en-ID" sz="1800" b="1" dirty="0">
                <a:solidFill>
                  <a:srgbClr val="211E1E"/>
                </a:solidFill>
                <a:effectLst/>
                <a:latin typeface="VJTKFW_Times"/>
              </a:rPr>
              <a:t>for 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loop, over all re- 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cursive calls of M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EMOIZED-C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UT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-ROD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, forms an arithmetic series, giving a total of iterations, just like the inner </a:t>
            </a:r>
            <a:r>
              <a:rPr lang="en-ID" sz="1800" b="1" dirty="0">
                <a:solidFill>
                  <a:srgbClr val="211E1E"/>
                </a:solidFill>
                <a:effectLst/>
                <a:latin typeface="VJTKFW_Times"/>
              </a:rPr>
              <a:t>for 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loop of B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OTTOM-U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P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-C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UT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-ROD</a:t>
            </a:r>
            <a:r>
              <a:rPr lang="en-ID" sz="1800" dirty="0">
                <a:solidFill>
                  <a:srgbClr val="211E1E"/>
                </a:solidFill>
                <a:effectLst/>
                <a:latin typeface="RQRPVA_Times"/>
              </a:rPr>
              <a:t>. (We </a:t>
            </a:r>
            <a:r>
              <a:rPr lang="en-ID" sz="1800" dirty="0">
                <a:solidFill>
                  <a:srgbClr val="211E1E"/>
                </a:solidFill>
                <a:effectLst/>
                <a:latin typeface="NVGAXR_Times"/>
              </a:rPr>
              <a:t>actually are using a form of aggregate analysis here.)</a:t>
            </a:r>
            <a:endParaRPr lang="en-ID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8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15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Dynamic programming: Rod cutting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9F4-AC11-109E-B3A4-45BF2B9F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9356-BD13-70F0-E0C8-CFA7AD2B0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A9F55-541F-18B9-C19A-5E0031ED3AF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More generally , we can frame the values    for n   1 in terms of optimal revenues from shorter rods:</a:t>
            </a:r>
          </a:p>
          <a:p>
            <a:pPr algn="ctr">
              <a:buFont typeface="Wingdings" pitchFamily="2" charset="2"/>
              <a:buNone/>
            </a:pPr>
            <a:r>
              <a:rPr lang="en-US" altLang="zh-TW" sz="6000" dirty="0"/>
              <a:t>           </a:t>
            </a:r>
            <a:r>
              <a:rPr lang="en-US" altLang="zh-TW" sz="6000" dirty="0" err="1"/>
              <a:t>r</a:t>
            </a:r>
            <a:r>
              <a:rPr lang="en-US" altLang="zh-TW" dirty="0" err="1"/>
              <a:t>n</a:t>
            </a:r>
            <a:r>
              <a:rPr lang="en-US" altLang="zh-TW" sz="6000" dirty="0"/>
              <a:t> = max ( p</a:t>
            </a:r>
            <a:r>
              <a:rPr lang="en-US" altLang="zh-TW" dirty="0"/>
              <a:t>n</a:t>
            </a:r>
            <a:r>
              <a:rPr lang="en-US" altLang="zh-TW" sz="6000" dirty="0"/>
              <a:t>,r</a:t>
            </a:r>
            <a:r>
              <a:rPr lang="en-US" altLang="zh-TW" dirty="0"/>
              <a:t>1</a:t>
            </a:r>
            <a:r>
              <a:rPr lang="en-US" altLang="zh-TW" sz="6000" dirty="0"/>
              <a:t>+r</a:t>
            </a:r>
            <a:r>
              <a:rPr lang="en-US" altLang="zh-TW" dirty="0"/>
              <a:t>n-1</a:t>
            </a:r>
            <a:r>
              <a:rPr lang="en-US" altLang="zh-TW" sz="6000" dirty="0"/>
              <a:t>,r</a:t>
            </a:r>
            <a:r>
              <a:rPr lang="en-US" altLang="zh-TW" dirty="0"/>
              <a:t>2</a:t>
            </a:r>
            <a:r>
              <a:rPr lang="en-US" altLang="zh-TW" sz="6000" dirty="0"/>
              <a:t>+r</a:t>
            </a:r>
            <a:r>
              <a:rPr lang="en-US" altLang="zh-TW" dirty="0"/>
              <a:t>n-2</a:t>
            </a:r>
            <a:r>
              <a:rPr lang="en-US" altLang="zh-TW" sz="6000" dirty="0"/>
              <a:t>,</a:t>
            </a:r>
            <a:r>
              <a:rPr lang="en-US" altLang="zh-TW" sz="6000" dirty="0">
                <a:latin typeface="Times New Roman" panose="02020603050405020304" pitchFamily="18" charset="0"/>
              </a:rPr>
              <a:t>…</a:t>
            </a:r>
            <a:r>
              <a:rPr lang="en-US" altLang="zh-TW" sz="6000" dirty="0"/>
              <a:t>r</a:t>
            </a:r>
            <a:r>
              <a:rPr lang="en-US" altLang="zh-TW" dirty="0"/>
              <a:t>n-1</a:t>
            </a:r>
            <a:r>
              <a:rPr lang="en-US" altLang="zh-TW" sz="6000" dirty="0"/>
              <a:t>+r</a:t>
            </a:r>
            <a:r>
              <a:rPr lang="en-US" altLang="zh-TW" dirty="0"/>
              <a:t>1</a:t>
            </a:r>
            <a:r>
              <a:rPr lang="en-US" altLang="zh-TW" sz="6000" dirty="0"/>
              <a:t>) </a:t>
            </a:r>
          </a:p>
          <a:p>
            <a:pPr algn="ctr">
              <a:buFont typeface="Wingdings" pitchFamily="2" charset="2"/>
              <a:buNone/>
            </a:pPr>
            <a:endParaRPr kumimoji="0" lang="en-US" altLang="zh-TW" sz="4800" b="1" i="1" dirty="0"/>
          </a:p>
          <a:p>
            <a:r>
              <a:rPr kumimoji="0" lang="en-US" altLang="zh-TW" sz="4800" b="1" i="1" dirty="0"/>
              <a:t>Optimal substructure </a:t>
            </a:r>
            <a:r>
              <a:rPr kumimoji="0" lang="en-US" altLang="zh-TW" sz="4800" dirty="0"/>
              <a:t>: optimal solutions to a problem incorporate optimal solutions to related subproblems, which we may solve independently.</a:t>
            </a:r>
          </a:p>
          <a:p>
            <a:pPr>
              <a:buFont typeface="Wingdings" pitchFamily="2" charset="2"/>
              <a:buNone/>
            </a:pPr>
            <a:r>
              <a:rPr kumimoji="0" lang="en-US" altLang="zh-TW" sz="4800" dirty="0"/>
              <a:t>            </a:t>
            </a:r>
          </a:p>
          <a:p>
            <a:endParaRPr lang="en-US" sz="4800" dirty="0"/>
          </a:p>
        </p:txBody>
      </p:sp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22DD3652-DB8E-86D6-1E07-936C714233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320642"/>
              </p:ext>
            </p:extLst>
          </p:nvPr>
        </p:nvGraphicFramePr>
        <p:xfrm>
          <a:off x="8727196" y="9989256"/>
          <a:ext cx="5746266" cy="1307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26619200" imgH="6438900" progId="Equation.3">
                  <p:embed/>
                </p:oleObj>
              </mc:Choice>
              <mc:Fallback>
                <p:oleObj name="方程式" r:id="rId2" imgW="26619200" imgH="6438900" progId="Equation.3">
                  <p:embed/>
                  <p:pic>
                    <p:nvPicPr>
                      <p:cNvPr id="124938" name="Object 10">
                        <a:extLst>
                          <a:ext uri="{FF2B5EF4-FFF2-40B4-BE49-F238E27FC236}">
                            <a16:creationId xmlns:a16="http://schemas.microsoft.com/office/drawing/2014/main" id="{7264258A-3F4E-2DD4-B8AE-8A116DB59F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7196" y="9989256"/>
                        <a:ext cx="5746266" cy="1307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5582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9F4-AC11-109E-B3A4-45BF2B9F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9356-BD13-70F0-E0C8-CFA7AD2B0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9987E26-602A-6608-BB50-2187C3BF148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668" y="4765675"/>
            <a:ext cx="18674663" cy="6423332"/>
          </a:xfrm>
        </p:spPr>
      </p:pic>
    </p:spTree>
    <p:extLst>
      <p:ext uri="{BB962C8B-B14F-4D97-AF65-F5344CB8AC3E}">
        <p14:creationId xmlns:p14="http://schemas.microsoft.com/office/powerpoint/2010/main" val="21451253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9F4-AC11-109E-B3A4-45BF2B9F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9356-BD13-70F0-E0C8-CFA7AD2B0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8203E-20B2-A5A4-AB36-C2911D4540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If you were to code up CUT-ROD in your favorite programming language and run it on your computer, you would find that once the input size becomes moderately large, your program would take a long time to run.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14953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9F4-AC11-109E-B3A4-45BF2B9F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9356-BD13-70F0-E0C8-CFA7AD2B0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8203E-20B2-A5A4-AB36-C2911D4540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49454035-9C3B-8E26-FE85-C47FFFBD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23" y="4125886"/>
            <a:ext cx="10405858" cy="6287795"/>
          </a:xfrm>
          <a:prstGeom prst="rect">
            <a:avLst/>
          </a:prstGeom>
        </p:spPr>
      </p:pic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0A14F2E5-38FD-8C6C-6F11-CA31BE6019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036237"/>
              </p:ext>
            </p:extLst>
          </p:nvPr>
        </p:nvGraphicFramePr>
        <p:xfrm>
          <a:off x="9757225" y="10603305"/>
          <a:ext cx="4358054" cy="1412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26619200" imgH="10236200" progId="Equation.3">
                  <p:embed/>
                </p:oleObj>
              </mc:Choice>
              <mc:Fallback>
                <p:oleObj name="方程式" r:id="rId3" imgW="26619200" imgH="10236200" progId="Equation.3">
                  <p:embed/>
                  <p:pic>
                    <p:nvPicPr>
                      <p:cNvPr id="128005" name="Object 5">
                        <a:extLst>
                          <a:ext uri="{FF2B5EF4-FFF2-40B4-BE49-F238E27FC236}">
                            <a16:creationId xmlns:a16="http://schemas.microsoft.com/office/drawing/2014/main" id="{2D4F2CE3-EF9D-0953-4347-714DA0EA9E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7225" y="10603305"/>
                        <a:ext cx="4358054" cy="1412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462AF56-99BC-FF0D-73A8-F80323C584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615585"/>
              </p:ext>
            </p:extLst>
          </p:nvPr>
        </p:nvGraphicFramePr>
        <p:xfrm>
          <a:off x="9757225" y="11788638"/>
          <a:ext cx="2120624" cy="781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4046200" imgH="5270500" progId="Equation.3">
                  <p:embed/>
                </p:oleObj>
              </mc:Choice>
              <mc:Fallback>
                <p:oleObj name="方程式" r:id="rId5" imgW="14046200" imgH="5270500" progId="Equation.3">
                  <p:embed/>
                  <p:pic>
                    <p:nvPicPr>
                      <p:cNvPr id="128006" name="Object 6">
                        <a:extLst>
                          <a:ext uri="{FF2B5EF4-FFF2-40B4-BE49-F238E27FC236}">
                            <a16:creationId xmlns:a16="http://schemas.microsoft.com/office/drawing/2014/main" id="{35778995-296F-0D26-5FDC-039A09567E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7225" y="11788638"/>
                        <a:ext cx="2120624" cy="781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0385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9F4-AC11-109E-B3A4-45BF2B9F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9356-BD13-70F0-E0C8-CFA7AD2B0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8203E-20B2-A5A4-AB36-C2911D4540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Top-down with memorization: </a:t>
            </a:r>
          </a:p>
          <a:p>
            <a:pPr lvl="1"/>
            <a:r>
              <a:rPr lang="en-US" sz="4400" dirty="0"/>
              <a:t>Write the procedure recursively in a natural manner</a:t>
            </a:r>
          </a:p>
          <a:p>
            <a:pPr lvl="1"/>
            <a:r>
              <a:rPr lang="en-US" sz="4400" dirty="0"/>
              <a:t>Save the result of each subproblem (usually in an array or hash table). </a:t>
            </a:r>
          </a:p>
          <a:p>
            <a:pPr lvl="1"/>
            <a:r>
              <a:rPr lang="en-US" sz="4400" dirty="0"/>
              <a:t>Checks to see whether it has previously solved this subproblem. </a:t>
            </a:r>
          </a:p>
          <a:p>
            <a:pPr lvl="1"/>
            <a:r>
              <a:rPr lang="en-US" sz="4400" dirty="0"/>
              <a:t>If so, it returns the saved value.</a:t>
            </a:r>
          </a:p>
          <a:p>
            <a:pPr lvl="1"/>
            <a:r>
              <a:rPr lang="en-US" sz="4400" dirty="0"/>
              <a:t>If not, the procedure computes the value in the usual manner but also saves it. </a:t>
            </a:r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150507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9F4-AC11-109E-B3A4-45BF2B9F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9356-BD13-70F0-E0C8-CFA7AD2B0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8203E-20B2-A5A4-AB36-C2911D4540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Bottom-up method:</a:t>
            </a:r>
          </a:p>
          <a:p>
            <a:pPr lvl="1"/>
            <a:r>
              <a:rPr lang="en-US" sz="4400" dirty="0"/>
              <a:t>Solving any particular subproblem depends only on solving “smaller” subproblems. </a:t>
            </a:r>
          </a:p>
          <a:p>
            <a:pPr lvl="1"/>
            <a:r>
              <a:rPr lang="en-US" sz="4400" dirty="0"/>
              <a:t>Solve the subproblems in size order, smallest first, storing the solution to each subproblem when it is first solved. </a:t>
            </a:r>
          </a:p>
          <a:p>
            <a:pPr lvl="1"/>
            <a:r>
              <a:rPr lang="en-US" sz="4400" dirty="0"/>
              <a:t>In this way, when solving a particular subproblem, there are already saved solutions for all of the smaller subproblems its solution depends upon. </a:t>
            </a: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877964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9F4-AC11-109E-B3A4-45BF2B9F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9356-BD13-70F0-E0C8-CFA7AD2B0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51F2247-DBF3-9024-8A25-46B85A227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15" y="3802624"/>
            <a:ext cx="14715569" cy="92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334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9F4-AC11-109E-B3A4-45BF2B9F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9356-BD13-70F0-E0C8-CFA7AD2B0A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D768768-CE81-68AA-6D58-9AFB9446A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05" y="4491635"/>
            <a:ext cx="17313693" cy="63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12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6228-A641-E5CF-79D6-FE9C85B7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9D7B1-B26F-8E7C-F3EB-F9FA65B5D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00B2E96-4AC4-E969-6839-343A95FFE18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800" dirty="0"/>
                  <a:t>Both the approaches run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time.</a:t>
                </a:r>
              </a:p>
              <a:p>
                <a:r>
                  <a:rPr lang="en-US" sz="4800" dirty="0"/>
                  <a:t>Why?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00B2E96-4AC4-E969-6839-343A95FFE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3"/>
                <a:stretch>
                  <a:fillRect l="-1834" t="-3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5964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AC9F-41B1-2725-F52B-CC6C2FBA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FCA83-3A7A-F1EF-557A-9FBA600AE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90A2B-3963-D22C-3678-B8366D6D51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15883625" cy="8523314"/>
          </a:xfrm>
        </p:spPr>
        <p:txBody>
          <a:bodyPr>
            <a:normAutofit/>
          </a:bodyPr>
          <a:lstStyle/>
          <a:p>
            <a:r>
              <a:rPr lang="en-US" sz="4400" dirty="0"/>
              <a:t>The subproblem graph for the problem embodies exactly the set of subproblems involved and how subproblems depend on one another. </a:t>
            </a:r>
          </a:p>
          <a:p>
            <a:r>
              <a:rPr lang="en-US" sz="4400" dirty="0"/>
              <a:t>Here we have The subproblem graph for the rod-cutting problem with n = 4.</a:t>
            </a:r>
          </a:p>
          <a:p>
            <a:r>
              <a:rPr lang="en-US" sz="4400" dirty="0"/>
              <a:t>The vertex label gives the sizes of the corresponding subproblems. </a:t>
            </a:r>
          </a:p>
          <a:p>
            <a:r>
              <a:rPr lang="en-US" sz="4400" dirty="0"/>
              <a:t>A directed edge (x, y) indicates that solving subproblem x requires a solution to subproblem y. </a:t>
            </a:r>
          </a:p>
          <a:p>
            <a:r>
              <a:rPr lang="en-US" sz="4400" dirty="0"/>
              <a:t>This graph is a reduced version of the recursion tree of in slide 12, in which all nodes with the same label are collapsed into a single vertex and all edges go from parent to child. </a:t>
            </a:r>
          </a:p>
          <a:p>
            <a:endParaRPr lang="en-US" sz="4400" dirty="0"/>
          </a:p>
          <a:p>
            <a:endParaRPr lang="en-US" sz="4400" dirty="0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4ABD4304-9C79-D130-27C0-F406D4167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002" y="4125886"/>
            <a:ext cx="4808998" cy="84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313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Concept of Dynamic programming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Rod cutting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Solving rod cutting problem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F06A-2029-1DE0-09AA-C827276D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DE6DD-4E2E-ED84-260E-4B3A035E3E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D4176-76CE-9EBB-AAC4-DCB22AAC6D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procedures MEMOIZED-CUT-ROD and BOTTOM-UP-CUT-ROD return the value of an optimal solution to the rod-cutting problem, but they do not return the solution itself : a list of piece sizes. </a:t>
            </a:r>
          </a:p>
          <a:p>
            <a:r>
              <a:rPr lang="en-US" sz="4400" dirty="0"/>
              <a:t>Let’s see how to extend the dynamic-programming approach to record not only the optimal value computed for each subproblem, but also a choice that led to the optimal value.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5148493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3EFB-53C5-5497-2FB6-12FFC491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CFF07-6A9E-CEFA-9615-423EF7918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math equations on a yellow background&#10;&#10;Description automatically generated">
            <a:extLst>
              <a:ext uri="{FF2B5EF4-FFF2-40B4-BE49-F238E27FC236}">
                <a16:creationId xmlns:a16="http://schemas.microsoft.com/office/drawing/2014/main" id="{7795F5EE-0422-CA4E-B38D-EFCC65C0FF2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02" y="4499117"/>
            <a:ext cx="16810395" cy="7345719"/>
          </a:xfrm>
        </p:spPr>
      </p:pic>
    </p:spTree>
    <p:extLst>
      <p:ext uri="{BB962C8B-B14F-4D97-AF65-F5344CB8AC3E}">
        <p14:creationId xmlns:p14="http://schemas.microsoft.com/office/powerpoint/2010/main" val="250669247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2447-EDBF-989E-653E-802B5B9B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B6DC1-1500-D3B8-A274-C0E94A9F8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text&#10;&#10;Description automatically generated">
            <a:extLst>
              <a:ext uri="{FF2B5EF4-FFF2-40B4-BE49-F238E27FC236}">
                <a16:creationId xmlns:a16="http://schemas.microsoft.com/office/drawing/2014/main" id="{CEF15DAA-5125-8633-6BAB-94BC95B0951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52" y="8015387"/>
            <a:ext cx="16154695" cy="3829449"/>
          </a:xfrm>
        </p:spPr>
      </p:pic>
      <p:graphicFrame>
        <p:nvGraphicFramePr>
          <p:cNvPr id="7" name="Group 98">
            <a:extLst>
              <a:ext uri="{FF2B5EF4-FFF2-40B4-BE49-F238E27FC236}">
                <a16:creationId xmlns:a16="http://schemas.microsoft.com/office/drawing/2014/main" id="{A2BA76B6-7468-0245-D070-C04AACCC1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643079"/>
              </p:ext>
            </p:extLst>
          </p:nvPr>
        </p:nvGraphicFramePr>
        <p:xfrm>
          <a:off x="4114652" y="4001154"/>
          <a:ext cx="15204979" cy="2856846"/>
        </p:xfrm>
        <a:graphic>
          <a:graphicData uri="http://schemas.openxmlformats.org/drawingml/2006/table">
            <a:tbl>
              <a:tblPr/>
              <a:tblGrid>
                <a:gridCol w="2153937">
                  <a:extLst>
                    <a:ext uri="{9D8B030D-6E8A-4147-A177-3AD203B41FA5}">
                      <a16:colId xmlns:a16="http://schemas.microsoft.com/office/drawing/2014/main" val="630332214"/>
                    </a:ext>
                  </a:extLst>
                </a:gridCol>
                <a:gridCol w="13051042">
                  <a:extLst>
                    <a:ext uri="{9D8B030D-6E8A-4147-A177-3AD203B41FA5}">
                      <a16:colId xmlns:a16="http://schemas.microsoft.com/office/drawing/2014/main" val="1268027640"/>
                    </a:ext>
                  </a:extLst>
                </a:gridCol>
              </a:tblGrid>
              <a:tr h="9522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  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5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0  1  2  3  4    5    6     7    8    9     10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25034"/>
                  </a:ext>
                </a:extLst>
              </a:tr>
              <a:tr h="9522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r[i]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5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0  1  5  8  10  13  17   18  22   25    30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609945"/>
                  </a:ext>
                </a:extLst>
              </a:tr>
              <a:tr h="9522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5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s[i]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5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0  1  2  3   2    2    6    1    2     3     10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270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0211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Consider a modification of the rod-cutting problem in which, in addition to a price pi for each rod, each cut incurs a fixed cost of c. The revenue associated with a solution is now the sum of the prices of the pieces minus the costs of making the cuts. Give a dynamic-programming algorithm to solve this modified problem. 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r>
              <a:rPr lang="en-US" dirty="0"/>
              <a:t>Modify MEMOIZED-CUT-ROD to return not only the value but the actual solution. </a:t>
            </a:r>
          </a:p>
          <a:p>
            <a:pPr marL="0" indent="0" eaLnBrk="1" hangingPunct="1">
              <a:buNone/>
            </a:pPr>
            <a:endParaRPr lang="en-US" dirty="0"/>
          </a:p>
          <a:p>
            <a:r>
              <a:rPr lang="en-ID" dirty="0"/>
              <a:t>The Fibonacci numbers are defined in session 04. Give an O(n)-time dynamic-programming algorithm to compute the n-</a:t>
            </a:r>
            <a:r>
              <a:rPr lang="en-ID" dirty="0" err="1"/>
              <a:t>th</a:t>
            </a:r>
            <a:r>
              <a:rPr lang="en-ID" dirty="0"/>
              <a:t> Fibonacci number. Draw the subproblem graph. How many vertices and edges does the graph contain? </a:t>
            </a:r>
          </a:p>
          <a:p>
            <a:pPr marL="0" indent="0">
              <a:buNone/>
            </a:pP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14.</a:t>
            </a:r>
          </a:p>
          <a:p>
            <a:r>
              <a:rPr lang="en-US" dirty="0"/>
              <a:t>https://</a:t>
            </a:r>
            <a:r>
              <a:rPr lang="en-US" dirty="0" err="1"/>
              <a:t>web.stanford.edu</a:t>
            </a:r>
            <a:r>
              <a:rPr lang="en-US" dirty="0"/>
              <a:t>/class/archive/cs/cs161/cs161.1168/lecture12.pdf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Dynamic programming: Rod cutting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6A87-39DA-8253-EDA2-3F67816E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 of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A7F40-DED7-DB50-9935-F41D3D5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DP vs. divide and conquer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A0E63-4433-2461-0BC6-75EA3AB5158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Both solve problems by combining the solutions to subproblems.</a:t>
            </a:r>
          </a:p>
          <a:p>
            <a:r>
              <a:rPr lang="en-US" sz="4800" dirty="0"/>
              <a:t>Divide-and-conquer algorithms:</a:t>
            </a:r>
          </a:p>
          <a:p>
            <a:pPr lvl="1"/>
            <a:r>
              <a:rPr lang="en-US" sz="4800" dirty="0"/>
              <a:t>Partition a problem into independent subproblems, solve the subproblem recursively, and then combine the solution to solve the original problem.</a:t>
            </a:r>
          </a:p>
          <a:p>
            <a:pPr lvl="1"/>
            <a:r>
              <a:rPr lang="en-US" sz="4800" dirty="0"/>
              <a:t>Inefficient if they solve the same subproblems more than once.</a:t>
            </a:r>
          </a:p>
          <a:p>
            <a:r>
              <a:rPr lang="en-US" sz="4800" dirty="0"/>
              <a:t>Dynamic programming:</a:t>
            </a:r>
          </a:p>
          <a:p>
            <a:pPr lvl="1"/>
            <a:r>
              <a:rPr lang="en-US" sz="4800" dirty="0"/>
              <a:t>Applicable when the subproblems are not independent (overlapping subproblems)</a:t>
            </a:r>
          </a:p>
          <a:p>
            <a:pPr lvl="1"/>
            <a:r>
              <a:rPr lang="en-US" sz="4800" dirty="0"/>
              <a:t>Solves each subproblem just once and save the answer in a table.</a:t>
            </a:r>
          </a:p>
        </p:txBody>
      </p:sp>
    </p:spTree>
    <p:extLst>
      <p:ext uri="{BB962C8B-B14F-4D97-AF65-F5344CB8AC3E}">
        <p14:creationId xmlns:p14="http://schemas.microsoft.com/office/powerpoint/2010/main" val="40141074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6A87-39DA-8253-EDA2-3F67816E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 of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A7F40-DED7-DB50-9935-F41D3D5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A0E63-4433-2461-0BC6-75EA3AB5158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Dynamic programming is typically applied to optimization problems.  </a:t>
            </a:r>
          </a:p>
          <a:p>
            <a:r>
              <a:rPr lang="en-US" sz="4800" dirty="0"/>
              <a:t>In such problem there can be many solutions.  </a:t>
            </a:r>
          </a:p>
          <a:p>
            <a:r>
              <a:rPr lang="en-US" sz="4800" dirty="0"/>
              <a:t>Each solution has a value, and we wish to find a solution with the optimal value. </a:t>
            </a:r>
          </a:p>
        </p:txBody>
      </p:sp>
    </p:spTree>
    <p:extLst>
      <p:ext uri="{BB962C8B-B14F-4D97-AF65-F5344CB8AC3E}">
        <p14:creationId xmlns:p14="http://schemas.microsoft.com/office/powerpoint/2010/main" val="33013297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3D50-DC18-6054-5A92-8947F1B2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 of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74667-68DC-6AFE-EC4D-8485FD915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91988-9909-3985-7497-A8AE7812275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 develop a dynamic-programming algorithm, follow a sequence of four steps: </a:t>
            </a:r>
          </a:p>
          <a:p>
            <a:pPr marL="1352550" lvl="1" indent="-742950">
              <a:buFont typeface="+mj-lt"/>
              <a:buAutoNum type="arabicPeriod"/>
            </a:pPr>
            <a:r>
              <a:rPr lang="en-US" sz="4800" dirty="0"/>
              <a:t>Characterize the structure of an optimal solution. </a:t>
            </a:r>
          </a:p>
          <a:p>
            <a:pPr marL="1352550" lvl="1" indent="-742950">
              <a:buFont typeface="+mj-lt"/>
              <a:buAutoNum type="arabicPeriod"/>
            </a:pPr>
            <a:r>
              <a:rPr lang="en-US" sz="4800" dirty="0"/>
              <a:t>Recursively define the value of an optimal solution.</a:t>
            </a:r>
          </a:p>
          <a:p>
            <a:pPr marL="1352550" lvl="1" indent="-742950">
              <a:buFont typeface="+mj-lt"/>
              <a:buAutoNum type="arabicPeriod"/>
            </a:pPr>
            <a:r>
              <a:rPr lang="en-US" sz="4800" dirty="0"/>
              <a:t>Compute the value of an optimal solution, typically in a bottom-up fashion. </a:t>
            </a:r>
          </a:p>
          <a:p>
            <a:pPr marL="1352550" lvl="1" indent="-742950">
              <a:buFont typeface="+mj-lt"/>
              <a:buAutoNum type="arabicPeriod"/>
            </a:pPr>
            <a:r>
              <a:rPr lang="en-US" sz="4800" dirty="0"/>
              <a:t>Construct an optimal solution from computed information. 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54504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3D50-DC18-6054-5A92-8947F1B2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74667-68DC-6AFE-EC4D-8485FD915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91988-9909-3985-7497-A8AE78122752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sz="4400" b="0" dirty="0"/>
                  <a:t>The </a:t>
                </a:r>
                <a:r>
                  <a:rPr lang="en-US" altLang="zh-TW" sz="4400" i="1" dirty="0"/>
                  <a:t>rod-cutting problem </a:t>
                </a:r>
                <a:r>
                  <a:rPr lang="en-US" altLang="zh-TW" sz="4400" b="0" dirty="0"/>
                  <a:t>is the following.</a:t>
                </a:r>
              </a:p>
              <a:p>
                <a:r>
                  <a:rPr lang="en-US" altLang="zh-TW" sz="4400" b="0" dirty="0"/>
                  <a:t>Given a rod of length n inches and a table of prices  pi   for </a:t>
                </a:r>
                <a:r>
                  <a:rPr lang="en-US" altLang="zh-TW" sz="4400" b="0" dirty="0" err="1"/>
                  <a:t>i</a:t>
                </a:r>
                <a:r>
                  <a:rPr lang="en-US" altLang="zh-TW" sz="4400" b="0" dirty="0"/>
                  <a:t>=1,2,</a:t>
                </a:r>
                <a:r>
                  <a:rPr lang="en-US" altLang="zh-TW" sz="4400" b="0" dirty="0">
                    <a:latin typeface="Times New Roman" panose="02020603050405020304" pitchFamily="18" charset="0"/>
                  </a:rPr>
                  <a:t>…</a:t>
                </a:r>
                <a:r>
                  <a:rPr lang="en-US" altLang="zh-TW" sz="4400" b="0" dirty="0"/>
                  <a:t>,n determine the maximum revenue  </a:t>
                </a:r>
                <a:r>
                  <a:rPr lang="en-US" altLang="zh-TW" sz="4400" b="0" dirty="0" err="1"/>
                  <a:t>rn</a:t>
                </a:r>
                <a:r>
                  <a:rPr lang="en-US" altLang="zh-TW" sz="4400" b="0" dirty="0"/>
                  <a:t>  obtainable by cutting up the rod and selling the pieces. </a:t>
                </a:r>
              </a:p>
              <a:p>
                <a:r>
                  <a:rPr lang="en-US" altLang="zh-TW" sz="4400" b="0" dirty="0"/>
                  <a:t>Note that if the price pi for a rod of length n is large enough, an optimal solution may require no cutting at all.  </a:t>
                </a:r>
              </a:p>
              <a:p>
                <a:endParaRPr lang="en-US" altLang="zh-TW" sz="4400" dirty="0"/>
              </a:p>
              <a:p>
                <a:r>
                  <a:rPr lang="en-US" altLang="zh-TW" sz="4400" dirty="0"/>
                  <a:t>If the optimal solution cuts the rod k pieces, for some </a:t>
                </a:r>
                <a14:m>
                  <m:oMath xmlns:m="http://schemas.openxmlformats.org/officeDocument/2006/math">
                    <m:r>
                      <a:rPr lang="en-US" altLang="zh-TW" sz="4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4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4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4400" dirty="0"/>
                  <a:t>, then:</a:t>
                </a:r>
              </a:p>
              <a:p>
                <a:pPr marL="0" indent="0" algn="ctr">
                  <a:buNone/>
                </a:pPr>
                <a:endParaRPr lang="en-US" altLang="zh-TW" sz="4400" dirty="0"/>
              </a:p>
              <a:p>
                <a:pPr marL="0" indent="0" algn="ctr">
                  <a:buNone/>
                </a:pPr>
                <a:r>
                  <a:rPr lang="en-US" altLang="zh-TW" sz="4400" dirty="0"/>
                  <a:t>n = i</a:t>
                </a:r>
                <a:r>
                  <a:rPr lang="en-US" altLang="zh-TW" sz="2400" dirty="0"/>
                  <a:t>1</a:t>
                </a:r>
                <a:r>
                  <a:rPr lang="en-US" altLang="zh-TW" sz="4400" dirty="0"/>
                  <a:t> + i</a:t>
                </a:r>
                <a:r>
                  <a:rPr lang="en-US" altLang="zh-TW" sz="2400" dirty="0"/>
                  <a:t>2</a:t>
                </a:r>
                <a:r>
                  <a:rPr lang="en-US" altLang="zh-TW" sz="4400" dirty="0"/>
                  <a:t> + </a:t>
                </a:r>
                <a:r>
                  <a:rPr lang="en-US" altLang="zh-TW" sz="4400" dirty="0">
                    <a:latin typeface="Times New Roman" panose="02020603050405020304" pitchFamily="18" charset="0"/>
                  </a:rPr>
                  <a:t>…</a:t>
                </a:r>
                <a:r>
                  <a:rPr lang="en-US" altLang="zh-TW" sz="4400" dirty="0"/>
                  <a:t>+ </a:t>
                </a:r>
                <a:r>
                  <a:rPr lang="en-US" altLang="zh-TW" sz="4400" dirty="0" err="1"/>
                  <a:t>i</a:t>
                </a:r>
                <a:r>
                  <a:rPr lang="en-US" altLang="zh-TW" sz="2400" dirty="0" err="1"/>
                  <a:t>k</a:t>
                </a:r>
                <a:endParaRPr lang="en-US" altLang="zh-TW" sz="2400" dirty="0"/>
              </a:p>
              <a:p>
                <a:endParaRPr lang="en-US" altLang="zh-TW" sz="4400" dirty="0"/>
              </a:p>
              <a:p>
                <a:r>
                  <a:rPr lang="en-US" altLang="zh-TW" sz="4400" dirty="0"/>
                  <a:t>Would provide maximum corresponding revenue:</a:t>
                </a:r>
              </a:p>
              <a:p>
                <a:pPr algn="ctr">
                  <a:buFont typeface="Wingdings" pitchFamily="2" charset="2"/>
                  <a:buNone/>
                </a:pPr>
                <a:endParaRPr lang="en-US" altLang="zh-TW" sz="2400" dirty="0"/>
              </a:p>
              <a:p>
                <a:pPr algn="ctr">
                  <a:buFont typeface="Wingdings" pitchFamily="2" charset="2"/>
                  <a:buNone/>
                </a:pPr>
                <a:r>
                  <a:rPr lang="en-US" altLang="zh-TW" sz="4400" dirty="0" err="1"/>
                  <a:t>rn</a:t>
                </a:r>
                <a:r>
                  <a:rPr lang="en-US" altLang="zh-TW" sz="4400" dirty="0"/>
                  <a:t> = p</a:t>
                </a:r>
                <a:r>
                  <a:rPr lang="en-US" altLang="zh-TW" sz="2400" dirty="0"/>
                  <a:t>i1</a:t>
                </a:r>
                <a:r>
                  <a:rPr lang="en-US" altLang="zh-TW" sz="4400" dirty="0"/>
                  <a:t> + p</a:t>
                </a:r>
                <a:r>
                  <a:rPr lang="en-US" altLang="zh-TW" sz="2400" dirty="0"/>
                  <a:t>i2</a:t>
                </a:r>
                <a:r>
                  <a:rPr lang="en-US" altLang="zh-TW" sz="4400" dirty="0"/>
                  <a:t> +</a:t>
                </a:r>
                <a:r>
                  <a:rPr lang="en-US" altLang="zh-TW" sz="4400" dirty="0">
                    <a:latin typeface="Times New Roman" panose="02020603050405020304" pitchFamily="18" charset="0"/>
                  </a:rPr>
                  <a:t>…</a:t>
                </a:r>
                <a:r>
                  <a:rPr lang="en-US" altLang="zh-TW" sz="4400" dirty="0"/>
                  <a:t> + </a:t>
                </a:r>
                <a:r>
                  <a:rPr lang="en-US" altLang="zh-TW" sz="4400" dirty="0" err="1"/>
                  <a:t>p</a:t>
                </a:r>
                <a:r>
                  <a:rPr lang="en-US" altLang="zh-TW" sz="2400" dirty="0" err="1"/>
                  <a:t>ik</a:t>
                </a:r>
                <a:endParaRPr lang="en-US" altLang="zh-TW" sz="2400" dirty="0"/>
              </a:p>
              <a:p>
                <a:endParaRPr lang="en-US" altLang="zh-TW" sz="4400" b="0" dirty="0"/>
              </a:p>
              <a:p>
                <a:endParaRPr lang="en-US" altLang="zh-TW" sz="4400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91988-9909-3985-7497-A8AE78122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3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0996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3D50-DC18-6054-5A92-8947F1B2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74667-68DC-6AFE-EC4D-8485FD915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group of blue objects with numbers&#10;&#10;Description automatically generated">
            <a:extLst>
              <a:ext uri="{FF2B5EF4-FFF2-40B4-BE49-F238E27FC236}">
                <a16:creationId xmlns:a16="http://schemas.microsoft.com/office/drawing/2014/main" id="{EE4C1AB9-0522-086A-76CC-92AED28420C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4" y="6707488"/>
            <a:ext cx="16496933" cy="4718595"/>
          </a:xfrm>
        </p:spPr>
      </p:pic>
      <p:graphicFrame>
        <p:nvGraphicFramePr>
          <p:cNvPr id="5" name="Group 33">
            <a:extLst>
              <a:ext uri="{FF2B5EF4-FFF2-40B4-BE49-F238E27FC236}">
                <a16:creationId xmlns:a16="http://schemas.microsoft.com/office/drawing/2014/main" id="{9F948683-24A5-0CBA-6509-C7C548F34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65276"/>
              </p:ext>
            </p:extLst>
          </p:nvPr>
        </p:nvGraphicFramePr>
        <p:xfrm>
          <a:off x="3687785" y="4125886"/>
          <a:ext cx="16496934" cy="2489056"/>
        </p:xfrm>
        <a:graphic>
          <a:graphicData uri="http://schemas.openxmlformats.org/drawingml/2006/table">
            <a:tbl>
              <a:tblPr/>
              <a:tblGrid>
                <a:gridCol w="3046516">
                  <a:extLst>
                    <a:ext uri="{9D8B030D-6E8A-4147-A177-3AD203B41FA5}">
                      <a16:colId xmlns:a16="http://schemas.microsoft.com/office/drawing/2014/main" val="3323478109"/>
                    </a:ext>
                  </a:extLst>
                </a:gridCol>
                <a:gridCol w="13450418">
                  <a:extLst>
                    <a:ext uri="{9D8B030D-6E8A-4147-A177-3AD203B41FA5}">
                      <a16:colId xmlns:a16="http://schemas.microsoft.com/office/drawing/2014/main" val="1543818395"/>
                    </a:ext>
                  </a:extLst>
                </a:gridCol>
              </a:tblGrid>
              <a:tr h="12445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length </a:t>
                      </a:r>
                      <a:r>
                        <a:rPr kumimoji="1" lang="en-US" altLang="zh-TW" sz="4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i</a:t>
                      </a:r>
                      <a:endParaRPr kumimoji="1" lang="en-US" altLang="zh-TW" sz="4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1   2  3  4   5    6   7    8    9     10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056154"/>
                  </a:ext>
                </a:extLst>
              </a:tr>
              <a:tr h="12445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price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1   5  8  9  10  17  17  20   24   30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718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930B23-A1EA-7232-64EF-64DACF342A7C}"/>
              </a:ext>
            </a:extLst>
          </p:cNvPr>
          <p:cNvSpPr txBox="1"/>
          <p:nvPr/>
        </p:nvSpPr>
        <p:spPr>
          <a:xfrm>
            <a:off x="2508738" y="11518629"/>
            <a:ext cx="18733477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D" sz="4000" dirty="0">
                <a:solidFill>
                  <a:schemeClr val="bg1"/>
                </a:solidFill>
                <a:effectLst/>
                <a:latin typeface="RQRPVA_Times"/>
              </a:rPr>
              <a:t>The possible ways of cutting up a rod of length 4. Above each piece is the value </a:t>
            </a:r>
            <a:r>
              <a:rPr lang="en-ID" sz="4000" dirty="0">
                <a:solidFill>
                  <a:schemeClr val="bg1"/>
                </a:solidFill>
                <a:effectLst/>
                <a:latin typeface="NVGAXR_Times"/>
              </a:rPr>
              <a:t>of that piece, according to the sample price chart of Figure above</a:t>
            </a:r>
            <a:endParaRPr lang="en-ID" sz="4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30132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3D50-DC18-6054-5A92-8947F1B2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Rod cutting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74667-68DC-6AFE-EC4D-8485FD915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4D1EC2-6FF7-8955-B069-90E6F4BDC65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1 </a:t>
            </a:r>
            <a:r>
              <a:rPr lang="en-US" altLang="zh-TW" dirty="0"/>
              <a:t>= 1  from solution 1 = 1 (no cuts) ,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2</a:t>
            </a:r>
            <a:r>
              <a:rPr lang="en-US" altLang="zh-TW" dirty="0"/>
              <a:t>= 5 from solution  2 = 2 (no cuts) ,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3 </a:t>
            </a:r>
            <a:r>
              <a:rPr lang="en-US" altLang="zh-TW" dirty="0"/>
              <a:t>= 8  from solution 3 = 3 (no cuts) ,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4 </a:t>
            </a:r>
            <a:r>
              <a:rPr lang="en-US" altLang="zh-TW" dirty="0"/>
              <a:t>= 10  from solution 4 = 2 + 2 ,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5 </a:t>
            </a:r>
            <a:r>
              <a:rPr lang="en-US" altLang="zh-TW" dirty="0"/>
              <a:t>= 13  from solution 5 = 2 + 3 ,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6 </a:t>
            </a:r>
            <a:r>
              <a:rPr lang="en-US" altLang="zh-TW" dirty="0"/>
              <a:t>= 17  from solution 6 = 6 (no cuts) ,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7 </a:t>
            </a:r>
            <a:r>
              <a:rPr lang="en-US" altLang="zh-TW" dirty="0"/>
              <a:t>= 18  from solution 7=1+6 or 7=2+2+3 ,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8 </a:t>
            </a:r>
            <a:r>
              <a:rPr lang="en-US" altLang="zh-TW" dirty="0"/>
              <a:t>= 22  from solution 8 = 2 + 6 ,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9 </a:t>
            </a:r>
            <a:r>
              <a:rPr lang="en-US" altLang="zh-TW" dirty="0"/>
              <a:t>= 25  from solution 9 = 3 + 6 ,</a:t>
            </a:r>
          </a:p>
          <a:p>
            <a:pPr>
              <a:buFont typeface="Wingdings" pitchFamily="2" charset="2"/>
              <a:buNone/>
            </a:pPr>
            <a:r>
              <a:rPr lang="en-US" altLang="zh-TW" dirty="0"/>
              <a:t> r</a:t>
            </a:r>
            <a:r>
              <a:rPr lang="en-US" altLang="zh-TW" sz="2000" dirty="0"/>
              <a:t>10 </a:t>
            </a:r>
            <a:r>
              <a:rPr lang="en-US" altLang="zh-TW" dirty="0"/>
              <a:t>= 30  from solution 10 = 10 (no cuts) ,</a:t>
            </a:r>
          </a:p>
          <a:p>
            <a:pPr>
              <a:buFont typeface="Wingdings" pitchFamily="2" charset="2"/>
              <a:buNone/>
            </a:pPr>
            <a:endParaRPr lang="en-US" altLang="zh-TW" dirty="0"/>
          </a:p>
          <a:p>
            <a:pPr>
              <a:buFont typeface="Wingdings" pitchFamily="2" charset="2"/>
              <a:buNone/>
            </a:pPr>
            <a:endParaRPr lang="en-US" altLang="zh-TW" dirty="0"/>
          </a:p>
          <a:p>
            <a:pPr>
              <a:buFont typeface="Wingdings" pitchFamily="2" charset="2"/>
              <a:buNone/>
            </a:pP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169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12724</TotalTime>
  <Words>1349</Words>
  <Application>Microsoft Macintosh PowerPoint</Application>
  <PresentationFormat>Custom</PresentationFormat>
  <Paragraphs>122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Times New Roman</vt:lpstr>
      <vt:lpstr>Arial</vt:lpstr>
      <vt:lpstr>OCRB</vt:lpstr>
      <vt:lpstr>Open Sans Light</vt:lpstr>
      <vt:lpstr>Tahoma</vt:lpstr>
      <vt:lpstr>RQRPVA_Times</vt:lpstr>
      <vt:lpstr>NVGAXR_Times</vt:lpstr>
      <vt:lpstr>VJTKFW_Times</vt:lpstr>
      <vt:lpstr>Open Sans ExtraBold</vt:lpstr>
      <vt:lpstr>Cambria Math</vt:lpstr>
      <vt:lpstr>Wingdings</vt:lpstr>
      <vt:lpstr>Calibri</vt:lpstr>
      <vt:lpstr>Open Sans Semibold</vt:lpstr>
      <vt:lpstr>Avenir Book</vt:lpstr>
      <vt:lpstr>21_BasicWhite</vt:lpstr>
      <vt:lpstr>方程式</vt:lpstr>
      <vt:lpstr>Dynamic programming: Rod cutting</vt:lpstr>
      <vt:lpstr>Outline Materials</vt:lpstr>
      <vt:lpstr>Learning outcomes</vt:lpstr>
      <vt:lpstr>Concept of dynamic programming</vt:lpstr>
      <vt:lpstr>Concept of dynamic programming</vt:lpstr>
      <vt:lpstr>Concept of dynamic programming</vt:lpstr>
      <vt:lpstr>Rod cutting problem</vt:lpstr>
      <vt:lpstr>Rod cutting problem</vt:lpstr>
      <vt:lpstr>Rod cutting problem</vt:lpstr>
      <vt:lpstr>PowerPoint Presentation</vt:lpstr>
      <vt:lpstr>Solving Rod cutting problem</vt:lpstr>
      <vt:lpstr>Solving Rod cutting problem</vt:lpstr>
      <vt:lpstr>Solving Rod cutting problem</vt:lpstr>
      <vt:lpstr>Solving Rod cutting problem</vt:lpstr>
      <vt:lpstr>Solving Rod cutting problem</vt:lpstr>
      <vt:lpstr>Solving Rod cutting problem</vt:lpstr>
      <vt:lpstr>Solving Rod cutting problem</vt:lpstr>
      <vt:lpstr>Solving Rod cutting problem</vt:lpstr>
      <vt:lpstr>Solving Rod cutting problem</vt:lpstr>
      <vt:lpstr>Solving Rod cutting problem</vt:lpstr>
      <vt:lpstr>Solving Rod cutting problem</vt:lpstr>
      <vt:lpstr>Solving Rod cutting problem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57</cp:revision>
  <dcterms:created xsi:type="dcterms:W3CDTF">2023-06-13T08:42:51Z</dcterms:created>
  <dcterms:modified xsi:type="dcterms:W3CDTF">2023-07-31T08:58:03Z</dcterms:modified>
</cp:coreProperties>
</file>